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4"/>
    <p:sldMasterId id="2147483672" r:id="rId5"/>
    <p:sldMasterId id="2147483683" r:id="rId6"/>
  </p:sldMasterIdLst>
  <p:notesMasterIdLst>
    <p:notesMasterId r:id="rId17"/>
  </p:notesMasterIdLst>
  <p:handoutMasterIdLst>
    <p:handoutMasterId r:id="rId18"/>
  </p:handoutMasterIdLst>
  <p:sldIdLst>
    <p:sldId id="762" r:id="rId7"/>
    <p:sldId id="766" r:id="rId8"/>
    <p:sldId id="767" r:id="rId9"/>
    <p:sldId id="768" r:id="rId10"/>
    <p:sldId id="757" r:id="rId11"/>
    <p:sldId id="765" r:id="rId12"/>
    <p:sldId id="749" r:id="rId13"/>
    <p:sldId id="769" r:id="rId14"/>
    <p:sldId id="770" r:id="rId15"/>
    <p:sldId id="77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Minssen" initials="AM" lastIdx="2" clrIdx="0">
    <p:extLst>
      <p:ext uri="{19B8F6BF-5375-455C-9EA6-DF929625EA0E}">
        <p15:presenceInfo xmlns:p15="http://schemas.microsoft.com/office/powerpoint/2012/main" userId="S::aminssen@uwsa.edu::bc3bc832-8211-4b45-8526-92554af567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1229"/>
    <a:srgbClr val="911733"/>
    <a:srgbClr val="BFBFBF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3509" autoAdjust="0"/>
  </p:normalViewPr>
  <p:slideViewPr>
    <p:cSldViewPr snapToGrid="0">
      <p:cViewPr varScale="1">
        <p:scale>
          <a:sx n="87" d="100"/>
          <a:sy n="87" d="100"/>
        </p:scale>
        <p:origin x="42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A21D4A-B6E9-4E22-B2B0-A357E50EEF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173472-0EAF-40CE-8704-CBEEC2E92D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2D898D-B5E4-4816-AC33-2F039B012020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84125C-A182-42B1-984A-FD6859B72B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C5C19-07F7-4DC5-9467-C13620AF66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C7A7C47-1D17-4E0A-B864-C07541F881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681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AEABFA-4CB0-43E9-99C9-F7768A7AE4FA}" type="datetimeFigureOut">
              <a:rPr lang="en-US" smtClean="0"/>
              <a:t>4/6/2021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1F4865-6711-4425-B5E4-360B883EE8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0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4865-6711-4425-B5E4-360B883EE8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97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4865-6711-4425-B5E4-360B883EE8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47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4865-6711-4425-B5E4-360B883EE8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13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SPEAKER: Vitaliano </a:t>
            </a:r>
          </a:p>
          <a:p>
            <a:endParaRPr lang="en-US" dirty="0"/>
          </a:p>
          <a:p>
            <a:r>
              <a:rPr lang="en-US" dirty="0"/>
              <a:t>*Mention challenge and discuss how the campus pivoted to address the challenge and turned it into a positive outcome</a:t>
            </a:r>
          </a:p>
          <a:p>
            <a:r>
              <a:rPr lang="en-US" dirty="0"/>
              <a:t>Talking Points:</a:t>
            </a:r>
          </a:p>
          <a:p>
            <a:pPr marL="171450" indent="-171450">
              <a:buFontTx/>
              <a:buChar char="-"/>
            </a:pPr>
            <a:r>
              <a:rPr lang="en-US" dirty="0"/>
              <a:t>Impact on students and staff: provide some examples of how campuses are promoting self care and wellness tips to manage the virtual environment</a:t>
            </a:r>
          </a:p>
          <a:p>
            <a:pPr marL="171450" indent="-171450">
              <a:buFontTx/>
              <a:buChar char="-"/>
            </a:pPr>
            <a:r>
              <a:rPr lang="en-US" dirty="0"/>
              <a:t>Access to technology: what are some campuses doing to make sure technology is being provided to students in hybrid or online formats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How important video conferences capabilities were when it came to tele health and tele counseling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Campus communications: external communications, hotlines, newsletters, etc. </a:t>
            </a:r>
          </a:p>
          <a:p>
            <a:pPr marL="628650" lvl="1" indent="-171450">
              <a:buFontTx/>
              <a:buChar char="-"/>
            </a:pPr>
            <a:r>
              <a:rPr lang="en-US" dirty="0"/>
              <a:t>More communications across units – UW-Milwaukee example of Pathways &amp; Interventions</a:t>
            </a:r>
          </a:p>
          <a:p>
            <a:pPr marL="171450" indent="-171450">
              <a:buFontTx/>
              <a:buChar char="-"/>
            </a:pPr>
            <a:r>
              <a:rPr lang="en-US" dirty="0"/>
              <a:t>Space: how has existing space been converted to support testing or classrooms </a:t>
            </a:r>
          </a:p>
          <a:p>
            <a:pPr marL="171450" indent="-171450">
              <a:buFontTx/>
              <a:buChar char="-"/>
            </a:pPr>
            <a:r>
              <a:rPr lang="en-US" dirty="0"/>
              <a:t>Budgetary impacts: impact of seg fees and furloughs on student affairs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4865-6711-4425-B5E4-360B883EE8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04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4865-6711-4425-B5E4-360B883EE82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2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4865-6711-4425-B5E4-360B883EE82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9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1F4865-6711-4425-B5E4-360B883EE82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049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1A263-636E-344B-AC8D-C871BF88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B937D-D9F5-AA40-A49E-116E5CA0C7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166812" y="2828925"/>
            <a:ext cx="7940675" cy="185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4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B6010-E111-449C-9F09-D336137B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645A7-7571-4DE3-B3A9-30DFFFCD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734A4-BD22-49F2-BCA3-A3B557040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921B3-FB8B-43C9-B2F2-F1E0AD657DD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75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4F278-E1EF-4E12-9F89-12F982E3D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CB202-8558-4C4F-AF86-31B1AB6F0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4BEED-1560-4392-AC60-AD1DBB26C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C8E43E-32FB-465B-9A98-801D93CC2A3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136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43E4-985B-4465-B969-855E2E2C0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6FE22-281B-453B-93FD-6CED721D5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5995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0775-6911-435C-A538-B7D797B4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E03C-44C2-4EB0-9771-8A9487B02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5381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8E5C-9AC9-479D-A5FA-DD06CB0B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693C9-D657-4D33-85C8-0DC768B6A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810E7-869D-4C19-8AD4-C4F85C306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5920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98F7-6873-4A1B-A662-2747DB2C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ADEB5-7643-4A1B-8FE8-055FDF18E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CEDA6-54AA-4B56-A86E-82A4236E8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A6450-FBA2-4A19-B8F0-597D878E4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EF49C-52F1-4AC4-A106-90A68C61F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699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2826-B3F2-4AD9-AC0D-D4F16A76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2371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278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F939-5B2D-497F-9118-C1CE8CF1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0E9EC-ABA3-4E6A-A868-05633B4D1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DF000-2438-4964-811B-5FAB0DF78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590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2DF5-B54A-4643-BAC4-20D32220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B3085D-3430-41F9-83BC-76A2497FD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602F7-0AE5-47C5-9503-FA7ABD504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4618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43E4-985B-4465-B969-855E2E2C0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6FE22-281B-453B-93FD-6CED721D5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2AC91-31C5-4F25-8F94-3454B4B6A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40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B6010-E111-449C-9F09-D336137B2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8645A7-7571-4DE3-B3A9-30DFFFCDA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3696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4F278-E1EF-4E12-9F89-12F982E3DC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CB202-8558-4C4F-AF86-31B1AB6F0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583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F0775-6911-435C-A538-B7D797B41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CE03C-44C2-4EB0-9771-8A9487B02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B7F71-2BC3-452A-B1CF-FD43A6BA3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7115526E-3BA1-4E11-B5DA-99102D12EFB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68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68E5C-9AC9-479D-A5FA-DD06CB0B0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693C9-D657-4D33-85C8-0DC768B6A1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810E7-869D-4C19-8AD4-C4F85C306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8BF3A9-2D7D-49BF-8CC7-98659C9E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037AF83-4C8A-41E8-8D55-11A1893BF56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064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98F7-6873-4A1B-A662-2747DB2C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ADEB5-7643-4A1B-8FE8-055FDF18E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CEDA6-54AA-4B56-A86E-82A4236E8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A6450-FBA2-4A19-B8F0-597D878E4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1EF49C-52F1-4AC4-A106-90A68C61F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A98A40-0CE1-46D9-8F7C-42896578A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A7E21F5-1EC6-4350-82B9-3381971F026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4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2826-B3F2-4AD9-AC0D-D4F16A76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CD72D5-2FE5-4044-8A0C-E58DED36E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917848-6531-454B-9840-CD99D51164B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1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B41F5-16BC-4D8C-93C3-AC0497AD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3F3B82-3B83-4D28-98F8-5B05020D973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66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DF939-5B2D-497F-9118-C1CE8CF1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0E9EC-ABA3-4E6A-A868-05633B4D1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4DF000-2438-4964-811B-5FAB0DF78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F687A-C754-4F11-9D98-3327185DD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06501ED-C3E1-423E-AAB0-9EE9E378BBD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0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2DF5-B54A-4643-BAC4-20D32220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B3085D-3430-41F9-83BC-76A2497FD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2602F7-0AE5-47C5-9503-FA7ABD504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7C1FB0-8FCA-4AEA-9AF5-5C191D72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13E782A-8E12-47F2-A473-D1319AB20BD3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06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5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B8AB533-F181-A242-8EA9-199EE9BC97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1632" y="967113"/>
            <a:ext cx="4852424" cy="5087482"/>
          </a:xfrm>
          <a:prstGeom prst="rect">
            <a:avLst/>
          </a:prstGeom>
        </p:spPr>
      </p:pic>
      <p:pic>
        <p:nvPicPr>
          <p:cNvPr id="7" name="Picture 6" descr="background-element.eps">
            <a:extLst>
              <a:ext uri="{FF2B5EF4-FFF2-40B4-BE49-F238E27FC236}">
                <a16:creationId xmlns:a16="http://schemas.microsoft.com/office/drawing/2014/main" id="{0ECF64E5-6782-D743-A25E-15279BEF08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7" b="39125"/>
          <a:stretch/>
        </p:blipFill>
        <p:spPr>
          <a:xfrm>
            <a:off x="0" y="5135943"/>
            <a:ext cx="12192000" cy="172205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9F931A-FD42-9740-9EFE-2A41BD691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812" y="1306207"/>
            <a:ext cx="9714470" cy="1386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63A1AB-A665-914D-911B-24945A7AE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6812" y="2817404"/>
            <a:ext cx="6217867" cy="138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UWSystem-LogoWhite-hz.eps">
            <a:extLst>
              <a:ext uri="{FF2B5EF4-FFF2-40B4-BE49-F238E27FC236}">
                <a16:creationId xmlns:a16="http://schemas.microsoft.com/office/drawing/2014/main" id="{1394BF23-3035-2846-93D9-016EC466D7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12" y="5953691"/>
            <a:ext cx="2562510" cy="4659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40D26C-EFF0-A341-94E1-3F3BBC542A5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25412" y="5130204"/>
            <a:ext cx="661850" cy="4215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898430-EE5F-DD4B-8EC4-EBEE9F92E89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031632" y="5130207"/>
            <a:ext cx="426925" cy="4169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B4EC83-DBB4-114C-8363-4903D901007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33594" y="5130204"/>
            <a:ext cx="2421154" cy="41698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w="0" h="0"/>
          </a:sp3d>
        </p:spPr>
      </p:pic>
    </p:spTree>
    <p:extLst>
      <p:ext uri="{BB962C8B-B14F-4D97-AF65-F5344CB8AC3E}">
        <p14:creationId xmlns:p14="http://schemas.microsoft.com/office/powerpoint/2010/main" val="273743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117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052B9-6425-4893-8308-DE717895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322" y="365125"/>
            <a:ext cx="96482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19776-F0D0-41D4-942A-2D652BDC5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322" y="1825625"/>
            <a:ext cx="96482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C84F6DE-11C5-4358-8552-FFDF478D6802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rot="21251677">
            <a:off x="-1523586" y="6266072"/>
            <a:ext cx="3047171" cy="4695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77AFD8-3CB1-B644-8A4B-26A8DAE383D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4073" y="6429816"/>
            <a:ext cx="433757" cy="276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D870A-5026-1348-ACA9-9920748BB41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25439" y="6429077"/>
            <a:ext cx="279797" cy="2732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F1686B-0B13-D444-8DFD-CBD53E958D09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803470" y="6429077"/>
            <a:ext cx="1586759" cy="2732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w="0" h="0"/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44D73E-ECE1-9845-9033-88EC4BA5B595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161" y="6074799"/>
            <a:ext cx="1235454" cy="7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1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117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052B9-6425-4893-8308-DE7178957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322" y="365125"/>
            <a:ext cx="96482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19776-F0D0-41D4-942A-2D652BDC5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322" y="1825625"/>
            <a:ext cx="96482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4CB501-28E0-4179-BAEF-1F7C31C88CA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flipH="1">
            <a:off x="9469920" y="5964151"/>
            <a:ext cx="5076814" cy="7823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E46087-A2CC-4B1A-899B-06BB4D91B7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78656" y="6473929"/>
            <a:ext cx="433757" cy="276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7CB716-EFB8-4784-BCE1-3A14D69E87A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330022" y="6473190"/>
            <a:ext cx="279797" cy="2732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FA2611-C121-4D3E-AB90-A42A1AFA249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708053" y="6473190"/>
            <a:ext cx="1586759" cy="273281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  <a:sp3d>
            <a:bevelT w="0" h="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5DA2F7-ECEF-5A4B-BF2B-4FD9BF7D127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199" y="129509"/>
            <a:ext cx="1235454" cy="70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43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9117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9AB520E-1827-476D-A531-0BA665AA9790}"/>
              </a:ext>
            </a:extLst>
          </p:cNvPr>
          <p:cNvGrpSpPr/>
          <p:nvPr/>
        </p:nvGrpSpPr>
        <p:grpSpPr>
          <a:xfrm>
            <a:off x="256309" y="2212149"/>
            <a:ext cx="11679382" cy="2433703"/>
            <a:chOff x="256308" y="1603844"/>
            <a:chExt cx="11679382" cy="2433703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7792946-415E-47DF-8B7D-6D29C074052C}"/>
                </a:ext>
              </a:extLst>
            </p:cNvPr>
            <p:cNvSpPr txBox="1"/>
            <p:nvPr/>
          </p:nvSpPr>
          <p:spPr>
            <a:xfrm>
              <a:off x="256308" y="1603844"/>
              <a:ext cx="1167938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911733"/>
                  </a:solidFill>
                  <a:latin typeface="Lato" panose="020F0502020204030203" pitchFamily="34" charset="0"/>
                </a:rPr>
                <a:t>Scaling Up Summer Bridge Programs</a:t>
              </a:r>
              <a:br>
                <a:rPr lang="en-US" sz="4000" b="1" dirty="0">
                  <a:solidFill>
                    <a:srgbClr val="911733"/>
                  </a:solidFill>
                  <a:latin typeface="Lato" panose="020F0502020204030203" pitchFamily="34" charset="0"/>
                </a:rPr>
              </a:br>
              <a:r>
                <a:rPr lang="en-US" sz="4000" b="1" dirty="0">
                  <a:solidFill>
                    <a:srgbClr val="911733"/>
                  </a:solidFill>
                  <a:latin typeface="Lato" panose="020F0502020204030203" pitchFamily="34" charset="0"/>
                </a:rPr>
                <a:t>Program Assessment</a:t>
              </a:r>
              <a:endParaRPr lang="en-US" sz="4000" dirty="0">
                <a:solidFill>
                  <a:srgbClr val="911733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F829ED6-AC32-4C12-BEB5-1AF77EC9EEE0}"/>
                </a:ext>
              </a:extLst>
            </p:cNvPr>
            <p:cNvSpPr txBox="1"/>
            <p:nvPr/>
          </p:nvSpPr>
          <p:spPr>
            <a:xfrm>
              <a:off x="880730" y="2744885"/>
              <a:ext cx="10430539" cy="129266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br>
                <a:rPr lang="en-US" dirty="0">
                  <a:solidFill>
                    <a:srgbClr val="911733"/>
                  </a:solidFill>
                </a:rPr>
              </a:br>
              <a:r>
                <a:rPr lang="en-US" sz="2000" dirty="0">
                  <a:solidFill>
                    <a:srgbClr val="911733"/>
                  </a:solidFill>
                </a:rPr>
                <a:t>Karen McLeer</a:t>
              </a:r>
              <a:br>
                <a:rPr lang="en-US" sz="2000" dirty="0">
                  <a:solidFill>
                    <a:srgbClr val="911733"/>
                  </a:solidFill>
                </a:rPr>
              </a:br>
              <a:r>
                <a:rPr lang="en-US" sz="2000" dirty="0">
                  <a:solidFill>
                    <a:srgbClr val="911733"/>
                  </a:solidFill>
                </a:rPr>
                <a:t>Executive Director of Retention and Academic Support </a:t>
              </a:r>
              <a:br>
                <a:rPr lang="en-US" sz="2000" dirty="0">
                  <a:solidFill>
                    <a:srgbClr val="911733"/>
                  </a:solidFill>
                </a:rPr>
              </a:br>
              <a:r>
                <a:rPr lang="en-US" sz="2000" dirty="0">
                  <a:solidFill>
                    <a:srgbClr val="911733"/>
                  </a:solidFill>
                </a:rPr>
                <a:t>UW-Platteville</a:t>
              </a:r>
              <a:endParaRPr lang="en-US" dirty="0">
                <a:solidFill>
                  <a:srgbClr val="9117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1910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2CAA-388A-423B-A4D5-28D5F59B34BE}"/>
              </a:ext>
            </a:extLst>
          </p:cNvPr>
          <p:cNvSpPr txBox="1">
            <a:spLocks/>
          </p:cNvSpPr>
          <p:nvPr/>
        </p:nvSpPr>
        <p:spPr>
          <a:xfrm>
            <a:off x="483649" y="293776"/>
            <a:ext cx="9648203" cy="608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117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Panelist Questions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0472464-5721-4FC4-9A1E-322537CF4121}"/>
              </a:ext>
            </a:extLst>
          </p:cNvPr>
          <p:cNvGrpSpPr/>
          <p:nvPr/>
        </p:nvGrpSpPr>
        <p:grpSpPr>
          <a:xfrm>
            <a:off x="2674719" y="885457"/>
            <a:ext cx="2567306" cy="1333124"/>
            <a:chOff x="-791552" y="894342"/>
            <a:chExt cx="2342119" cy="133312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773EA4F-861A-498E-8922-5588A1C5E2F9}"/>
                </a:ext>
              </a:extLst>
            </p:cNvPr>
            <p:cNvSpPr/>
            <p:nvPr/>
          </p:nvSpPr>
          <p:spPr>
            <a:xfrm>
              <a:off x="177" y="1335992"/>
              <a:ext cx="1550390" cy="891474"/>
            </a:xfrm>
            <a:prstGeom prst="rect">
              <a:avLst/>
            </a:pr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E0D8D13-A967-4459-B6A2-362C0AF388F8}"/>
                </a:ext>
              </a:extLst>
            </p:cNvPr>
            <p:cNvSpPr txBox="1"/>
            <p:nvPr/>
          </p:nvSpPr>
          <p:spPr>
            <a:xfrm>
              <a:off x="-791552" y="894342"/>
              <a:ext cx="1550390" cy="1164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7FBAC25-E89D-4FDC-897E-F6422A46BD5E}"/>
              </a:ext>
            </a:extLst>
          </p:cNvPr>
          <p:cNvSpPr/>
          <p:nvPr/>
        </p:nvSpPr>
        <p:spPr>
          <a:xfrm>
            <a:off x="507295" y="1193777"/>
            <a:ext cx="2063467" cy="891474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BBE865-894D-41C3-9487-ED8AC8D1B1FD}"/>
              </a:ext>
            </a:extLst>
          </p:cNvPr>
          <p:cNvGrpSpPr/>
          <p:nvPr/>
        </p:nvGrpSpPr>
        <p:grpSpPr>
          <a:xfrm>
            <a:off x="1010919" y="2033016"/>
            <a:ext cx="10170162" cy="2791968"/>
            <a:chOff x="1174778" y="1639514"/>
            <a:chExt cx="10170162" cy="279196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1179E0F-824E-4BD7-8B63-91A50AE88448}"/>
                </a:ext>
              </a:extLst>
            </p:cNvPr>
            <p:cNvSpPr txBox="1"/>
            <p:nvPr/>
          </p:nvSpPr>
          <p:spPr>
            <a:xfrm>
              <a:off x="3966746" y="2362426"/>
              <a:ext cx="737819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800100" lvl="1" indent="-342900">
                <a:buFont typeface="Wingdings" panose="05000000000000000000" pitchFamily="2" charset="2"/>
                <a:buChar char="§"/>
              </a:pPr>
              <a:r>
                <a:rPr lang="en-US" sz="2400" dirty="0"/>
                <a:t>What do you do with your assessment data?  </a:t>
              </a:r>
              <a:br>
                <a:rPr lang="en-US" sz="2400" dirty="0"/>
              </a:br>
              <a:endParaRPr lang="en-US" sz="2400" dirty="0"/>
            </a:p>
            <a:p>
              <a:pPr marL="800100" lvl="1" indent="-342900">
                <a:buFont typeface="Wingdings" panose="05000000000000000000" pitchFamily="2" charset="2"/>
                <a:buChar char="§"/>
              </a:pPr>
              <a:r>
                <a:rPr lang="en-US" sz="2400" dirty="0"/>
                <a:t>How does it help you serve students, develop programming, or revise future bridge programs?</a:t>
              </a:r>
            </a:p>
          </p:txBody>
        </p:sp>
        <p:pic>
          <p:nvPicPr>
            <p:cNvPr id="45" name="Graphic 44" descr="Questions">
              <a:extLst>
                <a:ext uri="{FF2B5EF4-FFF2-40B4-BE49-F238E27FC236}">
                  <a16:creationId xmlns:a16="http://schemas.microsoft.com/office/drawing/2014/main" id="{70FC26C9-4DFA-49F5-8216-515310963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74778" y="1639514"/>
              <a:ext cx="2791968" cy="2791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7992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B0E4-AB6C-4E82-B728-D6F188DA7545}"/>
              </a:ext>
            </a:extLst>
          </p:cNvPr>
          <p:cNvSpPr txBox="1">
            <a:spLocks/>
          </p:cNvSpPr>
          <p:nvPr/>
        </p:nvSpPr>
        <p:spPr>
          <a:xfrm>
            <a:off x="492358" y="311194"/>
            <a:ext cx="9648203" cy="608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117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Panel Members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4CACF9-04F7-4988-9982-F103F012E9F6}"/>
              </a:ext>
            </a:extLst>
          </p:cNvPr>
          <p:cNvGrpSpPr/>
          <p:nvPr/>
        </p:nvGrpSpPr>
        <p:grpSpPr>
          <a:xfrm>
            <a:off x="1590112" y="1524631"/>
            <a:ext cx="9011776" cy="3808738"/>
            <a:chOff x="244513" y="1613757"/>
            <a:chExt cx="9011776" cy="380873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E6F477-4D34-483A-A123-02B3BF0238BB}"/>
                </a:ext>
              </a:extLst>
            </p:cNvPr>
            <p:cNvGrpSpPr/>
            <p:nvPr/>
          </p:nvGrpSpPr>
          <p:grpSpPr>
            <a:xfrm>
              <a:off x="244513" y="1616979"/>
              <a:ext cx="2977802" cy="3624042"/>
              <a:chOff x="882688" y="975070"/>
              <a:chExt cx="2977802" cy="3624042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F943F38-7F58-4254-ACDB-DD39D428B76F}"/>
                  </a:ext>
                </a:extLst>
              </p:cNvPr>
              <p:cNvSpPr txBox="1"/>
              <p:nvPr/>
            </p:nvSpPr>
            <p:spPr>
              <a:xfrm>
                <a:off x="882688" y="3952781"/>
                <a:ext cx="29778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/>
                  <a:t>Vincent Lowery</a:t>
                </a:r>
                <a:br>
                  <a:rPr lang="en-US" sz="1200" dirty="0"/>
                </a:br>
                <a:r>
                  <a:rPr lang="en-US" sz="1200" b="0" i="0" dirty="0">
                    <a:solidFill>
                      <a:srgbClr val="333333"/>
                    </a:solidFill>
                    <a:effectLst/>
                  </a:rPr>
                  <a:t>Director of Student Success and Engagement</a:t>
                </a:r>
                <a:br>
                  <a:rPr lang="en-US" sz="1200" b="0" i="0" dirty="0">
                    <a:solidFill>
                      <a:srgbClr val="333333"/>
                    </a:solidFill>
                    <a:effectLst/>
                  </a:rPr>
                </a:br>
                <a:r>
                  <a:rPr lang="en-US" sz="1200" b="0" i="0" dirty="0">
                    <a:solidFill>
                      <a:srgbClr val="333333"/>
                    </a:solidFill>
                    <a:effectLst/>
                  </a:rPr>
                  <a:t>UW-Green Bay</a:t>
                </a:r>
                <a:endParaRPr lang="en-US" sz="1200" dirty="0"/>
              </a:p>
            </p:txBody>
          </p:sp>
          <p:pic>
            <p:nvPicPr>
              <p:cNvPr id="1026" name="Picture 2" descr="J. Vincent Lowery">
                <a:extLst>
                  <a:ext uri="{FF2B5EF4-FFF2-40B4-BE49-F238E27FC236}">
                    <a16:creationId xmlns:a16="http://schemas.microsoft.com/office/drawing/2014/main" id="{FA1D4ED5-BC41-4EFC-AEDC-458305C85A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584"/>
              <a:stretch/>
            </p:blipFill>
            <p:spPr bwMode="auto">
              <a:xfrm>
                <a:off x="1292415" y="975070"/>
                <a:ext cx="2158348" cy="28624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CC34925-CED6-4BA5-B2D6-61C057E58B22}"/>
                </a:ext>
              </a:extLst>
            </p:cNvPr>
            <p:cNvGrpSpPr/>
            <p:nvPr/>
          </p:nvGrpSpPr>
          <p:grpSpPr>
            <a:xfrm>
              <a:off x="2742941" y="1613757"/>
              <a:ext cx="3742660" cy="3630486"/>
              <a:chOff x="4122538" y="975070"/>
              <a:chExt cx="3742660" cy="363048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766DAE-9CAE-4D78-ACDE-7B86DE79AF48}"/>
                  </a:ext>
                </a:extLst>
              </p:cNvPr>
              <p:cNvSpPr txBox="1"/>
              <p:nvPr/>
            </p:nvSpPr>
            <p:spPr>
              <a:xfrm>
                <a:off x="4122538" y="3959225"/>
                <a:ext cx="374266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rgbClr val="333333"/>
                    </a:solidFill>
                    <a:effectLst/>
                  </a:rPr>
                  <a:t> J.J. Andrews</a:t>
                </a:r>
                <a:br>
                  <a:rPr lang="en-US" sz="1200" b="0" i="0" dirty="0">
                    <a:solidFill>
                      <a:srgbClr val="333333"/>
                    </a:solidFill>
                    <a:effectLst/>
                  </a:rPr>
                </a:br>
                <a:r>
                  <a:rPr lang="en-US" sz="1200" b="0" i="0" dirty="0">
                    <a:solidFill>
                      <a:srgbClr val="333333"/>
                    </a:solidFill>
                    <a:effectLst/>
                  </a:rPr>
                  <a:t>Assessment Specialist &amp; Data Steward</a:t>
                </a:r>
                <a:br>
                  <a:rPr lang="en-US" sz="1200" dirty="0">
                    <a:solidFill>
                      <a:srgbClr val="333333"/>
                    </a:solidFill>
                  </a:rPr>
                </a:br>
                <a:r>
                  <a:rPr lang="en-US" sz="1200" b="0" i="0" dirty="0">
                    <a:solidFill>
                      <a:srgbClr val="333333"/>
                    </a:solidFill>
                    <a:effectLst/>
                  </a:rPr>
                  <a:t>UW-Madison</a:t>
                </a:r>
                <a:endParaRPr lang="en-US" sz="1200" dirty="0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A200D97-FC00-4EA4-B3AB-94F17CC16B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053"/>
              <a:stretch/>
            </p:blipFill>
            <p:spPr>
              <a:xfrm>
                <a:off x="4974956" y="975070"/>
                <a:ext cx="2037824" cy="2862470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810321E-3DB9-4112-B649-47DA813F74C8}"/>
                </a:ext>
              </a:extLst>
            </p:cNvPr>
            <p:cNvGrpSpPr/>
            <p:nvPr/>
          </p:nvGrpSpPr>
          <p:grpSpPr>
            <a:xfrm>
              <a:off x="5720743" y="1613758"/>
              <a:ext cx="3535546" cy="3808737"/>
              <a:chOff x="6605015" y="2128750"/>
              <a:chExt cx="3535546" cy="380873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8537C9-57D3-4F87-8F2C-87711B0128D2}"/>
                  </a:ext>
                </a:extLst>
              </p:cNvPr>
              <p:cNvSpPr txBox="1"/>
              <p:nvPr/>
            </p:nvSpPr>
            <p:spPr>
              <a:xfrm>
                <a:off x="6605015" y="5106490"/>
                <a:ext cx="353554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0" i="0" dirty="0">
                    <a:solidFill>
                      <a:srgbClr val="333333"/>
                    </a:solidFill>
                    <a:effectLst/>
                  </a:rPr>
                  <a:t> Ozalle Toms</a:t>
                </a:r>
                <a:br>
                  <a:rPr lang="en-US" sz="1200" b="0" i="0" dirty="0">
                    <a:solidFill>
                      <a:srgbClr val="333333"/>
                    </a:solidFill>
                    <a:effectLst/>
                  </a:rPr>
                </a:br>
                <a:r>
                  <a:rPr lang="en-US" sz="1200" b="0" i="0" dirty="0">
                    <a:solidFill>
                      <a:srgbClr val="333333"/>
                    </a:solidFill>
                    <a:effectLst/>
                  </a:rPr>
                  <a:t>Assistant Vice Chancellor for Student Diversity, Engagement, and Success</a:t>
                </a:r>
                <a:br>
                  <a:rPr lang="en-US" sz="1200" dirty="0">
                    <a:solidFill>
                      <a:srgbClr val="333333"/>
                    </a:solidFill>
                  </a:rPr>
                </a:br>
                <a:r>
                  <a:rPr lang="en-US" sz="1200" b="0" i="0" dirty="0">
                    <a:solidFill>
                      <a:srgbClr val="333333"/>
                    </a:solidFill>
                    <a:effectLst/>
                  </a:rPr>
                  <a:t>UW-Whitewater</a:t>
                </a:r>
                <a:endParaRPr lang="en-US" sz="1200" dirty="0"/>
              </a:p>
            </p:txBody>
          </p:sp>
          <p:pic>
            <p:nvPicPr>
              <p:cNvPr id="1028" name="Picture 4" descr="Ozalle Toms">
                <a:extLst>
                  <a:ext uri="{FF2B5EF4-FFF2-40B4-BE49-F238E27FC236}">
                    <a16:creationId xmlns:a16="http://schemas.microsoft.com/office/drawing/2014/main" id="{2B6F39CF-29D4-4684-9FA2-81694511EF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16" t="2491" r="5945" b="13562"/>
              <a:stretch/>
            </p:blipFill>
            <p:spPr bwMode="auto">
              <a:xfrm>
                <a:off x="7290158" y="2128750"/>
                <a:ext cx="2194819" cy="29100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80421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2B0E4-AB6C-4E82-B728-D6F188DA7545}"/>
              </a:ext>
            </a:extLst>
          </p:cNvPr>
          <p:cNvSpPr txBox="1">
            <a:spLocks/>
          </p:cNvSpPr>
          <p:nvPr/>
        </p:nvSpPr>
        <p:spPr>
          <a:xfrm>
            <a:off x="492358" y="369419"/>
            <a:ext cx="4100907" cy="608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1173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latin typeface="+mn-lt"/>
              </a:rPr>
              <a:t>Session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D1B69F8-7F4D-43AA-9F79-6F225F9BD638}"/>
              </a:ext>
            </a:extLst>
          </p:cNvPr>
          <p:cNvSpPr txBox="1">
            <a:spLocks/>
          </p:cNvSpPr>
          <p:nvPr/>
        </p:nvSpPr>
        <p:spPr>
          <a:xfrm>
            <a:off x="4681591" y="2545027"/>
            <a:ext cx="6929726" cy="22570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Identify common objectives for bridge programs;</a:t>
            </a:r>
            <a:br>
              <a:rPr lang="en-US" dirty="0"/>
            </a:b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Describe various methods for collecting data;</a:t>
            </a:r>
            <a:br>
              <a:rPr lang="en-US" dirty="0"/>
            </a:b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Plan how to use data to take action.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5" name="Picture 4" descr="A picture containing object, photo, different, view&#10;&#10;Description automatically generated">
            <a:extLst>
              <a:ext uri="{FF2B5EF4-FFF2-40B4-BE49-F238E27FC236}">
                <a16:creationId xmlns:a16="http://schemas.microsoft.com/office/drawing/2014/main" id="{5534B71A-5FA1-4AFC-A0E8-A76C1A9097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1" t="7790" r="17840" b="19400"/>
          <a:stretch/>
        </p:blipFill>
        <p:spPr>
          <a:xfrm>
            <a:off x="492358" y="946044"/>
            <a:ext cx="4486381" cy="50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7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ssessment Cycle. Click for a larger version">
            <a:extLst>
              <a:ext uri="{FF2B5EF4-FFF2-40B4-BE49-F238E27FC236}">
                <a16:creationId xmlns:a16="http://schemas.microsoft.com/office/drawing/2014/main" id="{8EC8B737-7741-4EAA-90CB-AE3885089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278" y="706278"/>
            <a:ext cx="5445443" cy="544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61463B-59B9-4F41-A4CC-7C5E213664B0}"/>
              </a:ext>
            </a:extLst>
          </p:cNvPr>
          <p:cNvSpPr txBox="1">
            <a:spLocks/>
          </p:cNvSpPr>
          <p:nvPr/>
        </p:nvSpPr>
        <p:spPr>
          <a:xfrm>
            <a:off x="492358" y="311194"/>
            <a:ext cx="9648203" cy="608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117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Why Assess?</a:t>
            </a:r>
          </a:p>
        </p:txBody>
      </p:sp>
    </p:spTree>
    <p:extLst>
      <p:ext uri="{BB962C8B-B14F-4D97-AF65-F5344CB8AC3E}">
        <p14:creationId xmlns:p14="http://schemas.microsoft.com/office/powerpoint/2010/main" val="1611378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D73CD-61C0-45D3-A4AF-EC7FA5006605}"/>
              </a:ext>
            </a:extLst>
          </p:cNvPr>
          <p:cNvSpPr txBox="1">
            <a:spLocks/>
          </p:cNvSpPr>
          <p:nvPr/>
        </p:nvSpPr>
        <p:spPr>
          <a:xfrm>
            <a:off x="492358" y="311194"/>
            <a:ext cx="9648203" cy="608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117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What do we assess?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147521E-103F-4DAE-9BC2-B23FAC2F30B8}"/>
              </a:ext>
            </a:extLst>
          </p:cNvPr>
          <p:cNvGrpSpPr/>
          <p:nvPr/>
        </p:nvGrpSpPr>
        <p:grpSpPr>
          <a:xfrm>
            <a:off x="492358" y="937517"/>
            <a:ext cx="11352703" cy="4982966"/>
            <a:chOff x="492358" y="834635"/>
            <a:chExt cx="11352703" cy="49829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906376-2883-4CC1-822D-6FE0D2C1C710}"/>
                </a:ext>
              </a:extLst>
            </p:cNvPr>
            <p:cNvSpPr txBox="1"/>
            <p:nvPr/>
          </p:nvSpPr>
          <p:spPr>
            <a:xfrm>
              <a:off x="492358" y="1063960"/>
              <a:ext cx="7003595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14350" indent="-514350">
                <a:buFont typeface="Wingdings" panose="05000000000000000000" pitchFamily="2" charset="2"/>
                <a:buChar char="§"/>
              </a:pPr>
              <a:r>
                <a:rPr lang="en-US" sz="2400" dirty="0"/>
                <a:t>Needs</a:t>
              </a:r>
              <a:br>
                <a:rPr lang="en-US" sz="2400" dirty="0"/>
              </a:br>
              <a:endParaRPr lang="en-US" sz="2400" dirty="0"/>
            </a:p>
            <a:p>
              <a:pPr marL="514350" indent="-514350">
                <a:buFont typeface="Wingdings" panose="05000000000000000000" pitchFamily="2" charset="2"/>
                <a:buChar char="§"/>
              </a:pPr>
              <a:r>
                <a:rPr lang="en-US" sz="2400" dirty="0"/>
                <a:t>Utilization of services</a:t>
              </a:r>
              <a:br>
                <a:rPr lang="en-US" sz="2400" dirty="0"/>
              </a:br>
              <a:endParaRPr lang="en-US" sz="2400" dirty="0"/>
            </a:p>
            <a:p>
              <a:pPr marL="514350" indent="-514350">
                <a:buFont typeface="Wingdings" panose="05000000000000000000" pitchFamily="2" charset="2"/>
                <a:buChar char="§"/>
              </a:pPr>
              <a:r>
                <a:rPr lang="en-US" sz="2400" dirty="0"/>
                <a:t>Satisfaction</a:t>
              </a:r>
              <a:br>
                <a:rPr lang="en-US" sz="2400" dirty="0"/>
              </a:br>
              <a:endParaRPr lang="en-US" sz="2400" dirty="0"/>
            </a:p>
            <a:p>
              <a:pPr marL="514350" indent="-514350">
                <a:buFont typeface="Wingdings" panose="05000000000000000000" pitchFamily="2" charset="2"/>
                <a:buChar char="§"/>
              </a:pPr>
              <a:r>
                <a:rPr lang="en-US" sz="2400" dirty="0"/>
                <a:t>Learning</a:t>
              </a:r>
            </a:p>
            <a:p>
              <a:pPr marL="514350" indent="-514350">
                <a:buFont typeface="Wingdings" panose="05000000000000000000" pitchFamily="2" charset="2"/>
                <a:buChar char="§"/>
              </a:pPr>
              <a:endParaRPr lang="en-US" sz="2400" dirty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/>
                <a:t>Start with the end in mind</a:t>
              </a:r>
              <a:br>
                <a:rPr lang="en-US" sz="2400" dirty="0"/>
              </a:br>
              <a:endParaRPr lang="en-US" sz="2400" dirty="0"/>
            </a:p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en-US" sz="2400" dirty="0"/>
                <a:t>Focus on what we want the students to experience/learn</a:t>
              </a:r>
            </a:p>
          </p:txBody>
        </p:sp>
        <p:pic>
          <p:nvPicPr>
            <p:cNvPr id="9" name="Picture 8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F9C6CFB6-8316-4AE6-B18C-CBEFF3AB8D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41" t="7640" r="18140" b="19700"/>
            <a:stretch/>
          </p:blipFill>
          <p:spPr>
            <a:xfrm>
              <a:off x="7406624" y="834635"/>
              <a:ext cx="4438437" cy="4982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247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2CAA-388A-423B-A4D5-28D5F59B34BE}"/>
              </a:ext>
            </a:extLst>
          </p:cNvPr>
          <p:cNvSpPr txBox="1">
            <a:spLocks/>
          </p:cNvSpPr>
          <p:nvPr/>
        </p:nvSpPr>
        <p:spPr>
          <a:xfrm>
            <a:off x="483649" y="293776"/>
            <a:ext cx="9648203" cy="608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117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Panelist Questions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0472464-5721-4FC4-9A1E-322537CF4121}"/>
              </a:ext>
            </a:extLst>
          </p:cNvPr>
          <p:cNvGrpSpPr/>
          <p:nvPr/>
        </p:nvGrpSpPr>
        <p:grpSpPr>
          <a:xfrm>
            <a:off x="2674719" y="885457"/>
            <a:ext cx="2567306" cy="1333124"/>
            <a:chOff x="-791552" y="894342"/>
            <a:chExt cx="2342119" cy="133312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773EA4F-861A-498E-8922-5588A1C5E2F9}"/>
                </a:ext>
              </a:extLst>
            </p:cNvPr>
            <p:cNvSpPr/>
            <p:nvPr/>
          </p:nvSpPr>
          <p:spPr>
            <a:xfrm>
              <a:off x="177" y="1335992"/>
              <a:ext cx="1550390" cy="891474"/>
            </a:xfrm>
            <a:prstGeom prst="rect">
              <a:avLst/>
            </a:pr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E0D8D13-A967-4459-B6A2-362C0AF388F8}"/>
                </a:ext>
              </a:extLst>
            </p:cNvPr>
            <p:cNvSpPr txBox="1"/>
            <p:nvPr/>
          </p:nvSpPr>
          <p:spPr>
            <a:xfrm>
              <a:off x="-791552" y="894342"/>
              <a:ext cx="1550390" cy="1164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7FBAC25-E89D-4FDC-897E-F6422A46BD5E}"/>
              </a:ext>
            </a:extLst>
          </p:cNvPr>
          <p:cNvSpPr/>
          <p:nvPr/>
        </p:nvSpPr>
        <p:spPr>
          <a:xfrm>
            <a:off x="507295" y="1193777"/>
            <a:ext cx="2063467" cy="891474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37F2C79-B867-4E04-A559-89527AB5A2A1}"/>
              </a:ext>
            </a:extLst>
          </p:cNvPr>
          <p:cNvGrpSpPr/>
          <p:nvPr/>
        </p:nvGrpSpPr>
        <p:grpSpPr>
          <a:xfrm>
            <a:off x="1010919" y="2033016"/>
            <a:ext cx="10170162" cy="2791968"/>
            <a:chOff x="1174778" y="1639514"/>
            <a:chExt cx="10170162" cy="279196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1179E0F-824E-4BD7-8B63-91A50AE88448}"/>
                </a:ext>
              </a:extLst>
            </p:cNvPr>
            <p:cNvSpPr txBox="1"/>
            <p:nvPr/>
          </p:nvSpPr>
          <p:spPr>
            <a:xfrm>
              <a:off x="3966746" y="2664318"/>
              <a:ext cx="737819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en-US" sz="2400" dirty="0"/>
                <a:t>What are the objectives for your bridge program?</a:t>
              </a:r>
              <a:br>
                <a:rPr lang="en-US" sz="2400" dirty="0"/>
              </a:br>
              <a:r>
                <a:rPr lang="en-US" sz="2400" dirty="0"/>
                <a:t>  </a:t>
              </a:r>
            </a:p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en-US" sz="2400" dirty="0"/>
                <a:t>How did you select them?</a:t>
              </a:r>
            </a:p>
          </p:txBody>
        </p:sp>
        <p:pic>
          <p:nvPicPr>
            <p:cNvPr id="45" name="Graphic 44" descr="Questions">
              <a:extLst>
                <a:ext uri="{FF2B5EF4-FFF2-40B4-BE49-F238E27FC236}">
                  <a16:creationId xmlns:a16="http://schemas.microsoft.com/office/drawing/2014/main" id="{70FC26C9-4DFA-49F5-8216-515310963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74778" y="1639514"/>
              <a:ext cx="2791968" cy="2791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7033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C846EC-503A-418D-8901-9B81B725D482}"/>
              </a:ext>
            </a:extLst>
          </p:cNvPr>
          <p:cNvSpPr txBox="1">
            <a:spLocks/>
          </p:cNvSpPr>
          <p:nvPr/>
        </p:nvSpPr>
        <p:spPr>
          <a:xfrm>
            <a:off x="535903" y="287781"/>
            <a:ext cx="9947040" cy="608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117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Collecting Data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FDEC6-F07E-448D-83FE-6F1CB2FBBFDE}"/>
              </a:ext>
            </a:extLst>
          </p:cNvPr>
          <p:cNvSpPr txBox="1"/>
          <p:nvPr/>
        </p:nvSpPr>
        <p:spPr>
          <a:xfrm>
            <a:off x="596680" y="896050"/>
            <a:ext cx="67001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Surveys are just one of many ways to gather information</a:t>
            </a:r>
          </a:p>
          <a:p>
            <a:endParaRPr lang="en-US" sz="2400" dirty="0"/>
          </a:p>
          <a:p>
            <a:pPr marL="971550" lvl="1" indent="-514350">
              <a:buAutoNum type="arabicPeriod"/>
            </a:pPr>
            <a:r>
              <a:rPr lang="en-US" sz="2400" dirty="0"/>
              <a:t>Surveys</a:t>
            </a:r>
            <a:br>
              <a:rPr lang="en-US" sz="2400" dirty="0"/>
            </a:br>
            <a:endParaRPr lang="en-US" sz="2400" dirty="0"/>
          </a:p>
          <a:p>
            <a:pPr marL="971550" lvl="1" indent="-514350">
              <a:buAutoNum type="arabicPeriod"/>
            </a:pPr>
            <a:r>
              <a:rPr lang="en-US" sz="2400" dirty="0"/>
              <a:t>Tracking Metrics</a:t>
            </a:r>
            <a:br>
              <a:rPr lang="en-US" sz="2400" dirty="0"/>
            </a:br>
            <a:endParaRPr lang="en-US" sz="2400" dirty="0"/>
          </a:p>
          <a:p>
            <a:pPr marL="971550" lvl="1" indent="-514350">
              <a:buAutoNum type="arabicPeriod"/>
            </a:pPr>
            <a:r>
              <a:rPr lang="en-US" sz="2400" dirty="0"/>
              <a:t>Interviews</a:t>
            </a:r>
            <a:br>
              <a:rPr lang="en-US" sz="2400" dirty="0"/>
            </a:br>
            <a:endParaRPr lang="en-US" sz="2400" dirty="0"/>
          </a:p>
          <a:p>
            <a:pPr marL="971550" lvl="1" indent="-514350">
              <a:buAutoNum type="arabicPeriod"/>
            </a:pPr>
            <a:r>
              <a:rPr lang="en-US" sz="2400" dirty="0"/>
              <a:t>Focus Groups</a:t>
            </a:r>
            <a:br>
              <a:rPr lang="en-US" sz="2400" dirty="0"/>
            </a:br>
            <a:endParaRPr lang="en-US" sz="2400" dirty="0"/>
          </a:p>
          <a:p>
            <a:pPr marL="971550" lvl="1" indent="-514350">
              <a:buAutoNum type="arabicPeriod"/>
            </a:pPr>
            <a:r>
              <a:rPr lang="en-US" sz="2400" dirty="0"/>
              <a:t>Analyzing documents/artifacts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1872D39-9047-47FE-BD47-B3737DE242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2" t="11783" r="17803" b="20963"/>
          <a:stretch/>
        </p:blipFill>
        <p:spPr>
          <a:xfrm>
            <a:off x="7145079" y="942428"/>
            <a:ext cx="4306185" cy="49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43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2CAA-388A-423B-A4D5-28D5F59B34BE}"/>
              </a:ext>
            </a:extLst>
          </p:cNvPr>
          <p:cNvSpPr txBox="1">
            <a:spLocks/>
          </p:cNvSpPr>
          <p:nvPr/>
        </p:nvSpPr>
        <p:spPr>
          <a:xfrm>
            <a:off x="483649" y="293776"/>
            <a:ext cx="9648203" cy="608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117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Panelist Questions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0472464-5721-4FC4-9A1E-322537CF4121}"/>
              </a:ext>
            </a:extLst>
          </p:cNvPr>
          <p:cNvGrpSpPr/>
          <p:nvPr/>
        </p:nvGrpSpPr>
        <p:grpSpPr>
          <a:xfrm>
            <a:off x="2674719" y="885457"/>
            <a:ext cx="2567306" cy="1333124"/>
            <a:chOff x="-791552" y="894342"/>
            <a:chExt cx="2342119" cy="133312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773EA4F-861A-498E-8922-5588A1C5E2F9}"/>
                </a:ext>
              </a:extLst>
            </p:cNvPr>
            <p:cNvSpPr/>
            <p:nvPr/>
          </p:nvSpPr>
          <p:spPr>
            <a:xfrm>
              <a:off x="177" y="1335992"/>
              <a:ext cx="1550390" cy="891474"/>
            </a:xfrm>
            <a:prstGeom prst="rect">
              <a:avLst/>
            </a:pr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E0D8D13-A967-4459-B6A2-362C0AF388F8}"/>
                </a:ext>
              </a:extLst>
            </p:cNvPr>
            <p:cNvSpPr txBox="1"/>
            <p:nvPr/>
          </p:nvSpPr>
          <p:spPr>
            <a:xfrm>
              <a:off x="-791552" y="894342"/>
              <a:ext cx="1550390" cy="11645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100" kern="1200" dirty="0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7FBAC25-E89D-4FDC-897E-F6422A46BD5E}"/>
              </a:ext>
            </a:extLst>
          </p:cNvPr>
          <p:cNvSpPr/>
          <p:nvPr/>
        </p:nvSpPr>
        <p:spPr>
          <a:xfrm>
            <a:off x="507295" y="1193777"/>
            <a:ext cx="2063467" cy="891474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BBE865-894D-41C3-9487-ED8AC8D1B1FD}"/>
              </a:ext>
            </a:extLst>
          </p:cNvPr>
          <p:cNvGrpSpPr/>
          <p:nvPr/>
        </p:nvGrpSpPr>
        <p:grpSpPr>
          <a:xfrm>
            <a:off x="1010919" y="2033016"/>
            <a:ext cx="10170162" cy="2791968"/>
            <a:chOff x="1174778" y="1639514"/>
            <a:chExt cx="10170162" cy="279196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1179E0F-824E-4BD7-8B63-91A50AE88448}"/>
                </a:ext>
              </a:extLst>
            </p:cNvPr>
            <p:cNvSpPr txBox="1"/>
            <p:nvPr/>
          </p:nvSpPr>
          <p:spPr>
            <a:xfrm>
              <a:off x="3966746" y="2362426"/>
              <a:ext cx="7378194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§"/>
              </a:pPr>
              <a:r>
                <a:rPr lang="en-US" sz="2400" dirty="0"/>
                <a:t>What data collection methods have you found to be most effective?  </a:t>
              </a:r>
              <a:br>
                <a:rPr lang="en-US" sz="2400" dirty="0"/>
              </a:br>
              <a:endParaRPr lang="en-US" sz="2400" dirty="0"/>
            </a:p>
            <a:p>
              <a:pPr marL="571500" indent="-571500">
                <a:buFont typeface="Wingdings" panose="05000000000000000000" pitchFamily="2" charset="2"/>
                <a:buChar char="§"/>
              </a:pPr>
              <a:r>
                <a:rPr lang="en-US" sz="2400" dirty="0"/>
                <a:t>Any that you want to caution against?</a:t>
              </a:r>
            </a:p>
          </p:txBody>
        </p:sp>
        <p:pic>
          <p:nvPicPr>
            <p:cNvPr id="45" name="Graphic 44" descr="Questions">
              <a:extLst>
                <a:ext uri="{FF2B5EF4-FFF2-40B4-BE49-F238E27FC236}">
                  <a16:creationId xmlns:a16="http://schemas.microsoft.com/office/drawing/2014/main" id="{70FC26C9-4DFA-49F5-8216-515310963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74778" y="1639514"/>
              <a:ext cx="2791968" cy="27919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125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C846EC-503A-418D-8901-9B81B725D482}"/>
              </a:ext>
            </a:extLst>
          </p:cNvPr>
          <p:cNvSpPr txBox="1">
            <a:spLocks/>
          </p:cNvSpPr>
          <p:nvPr/>
        </p:nvSpPr>
        <p:spPr>
          <a:xfrm>
            <a:off x="535903" y="287781"/>
            <a:ext cx="9947040" cy="60826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91173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Closing the Loop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5FDEC6-F07E-448D-83FE-6F1CB2FBBFDE}"/>
              </a:ext>
            </a:extLst>
          </p:cNvPr>
          <p:cNvSpPr txBox="1"/>
          <p:nvPr/>
        </p:nvSpPr>
        <p:spPr>
          <a:xfrm>
            <a:off x="806313" y="1034274"/>
            <a:ext cx="6700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Analyzing and Reporting Assessment Results</a:t>
            </a:r>
            <a:br>
              <a:rPr lang="en-US" sz="2400" dirty="0"/>
            </a:b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Taking Action Based on Assessment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692E5-D241-4EEB-8D5C-BEBDDD8BB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7" t="11783" r="17959" b="20000"/>
          <a:stretch/>
        </p:blipFill>
        <p:spPr>
          <a:xfrm>
            <a:off x="7506480" y="992944"/>
            <a:ext cx="4040373" cy="48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945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vited_Teachers xmlns="c5acc3d5-9515-4556-80cf-d0c17765362a" xsi:nil="true"/>
    <IsNotebookLocked xmlns="c5acc3d5-9515-4556-80cf-d0c17765362a" xsi:nil="true"/>
    <DefaultSectionNames xmlns="c5acc3d5-9515-4556-80cf-d0c17765362a" xsi:nil="true"/>
    <_ip_UnifiedCompliancePolicyUIAction xmlns="http://schemas.microsoft.com/sharepoint/v3" xsi:nil="true"/>
    <Templates xmlns="c5acc3d5-9515-4556-80cf-d0c17765362a" xsi:nil="true"/>
    <FolderType xmlns="c5acc3d5-9515-4556-80cf-d0c17765362a" xsi:nil="true"/>
    <Math_Settings xmlns="c5acc3d5-9515-4556-80cf-d0c17765362a" xsi:nil="true"/>
    <Owner xmlns="c5acc3d5-9515-4556-80cf-d0c17765362a">
      <UserInfo>
        <DisplayName/>
        <AccountId xsi:nil="true"/>
        <AccountType/>
      </UserInfo>
    </Owner>
    <Students xmlns="c5acc3d5-9515-4556-80cf-d0c17765362a">
      <UserInfo>
        <DisplayName/>
        <AccountId xsi:nil="true"/>
        <AccountType/>
      </UserInfo>
    </Students>
    <Student_Groups xmlns="c5acc3d5-9515-4556-80cf-d0c17765362a">
      <UserInfo>
        <DisplayName/>
        <AccountId xsi:nil="true"/>
        <AccountType/>
      </UserInfo>
    </Student_Groups>
    <AppVersion xmlns="c5acc3d5-9515-4556-80cf-d0c17765362a" xsi:nil="true"/>
    <LMS_Mappings xmlns="c5acc3d5-9515-4556-80cf-d0c17765362a" xsi:nil="true"/>
    <Has_Teacher_Only_SectionGroup xmlns="c5acc3d5-9515-4556-80cf-d0c17765362a" xsi:nil="true"/>
    <_ip_UnifiedCompliancePolicyProperties xmlns="http://schemas.microsoft.com/sharepoint/v3" xsi:nil="true"/>
    <Self_Registration_Enabled0 xmlns="c5acc3d5-9515-4556-80cf-d0c17765362a" xsi:nil="true"/>
    <NotebookType xmlns="c5acc3d5-9515-4556-80cf-d0c17765362a" xsi:nil="true"/>
    <Distribution_Groups xmlns="c5acc3d5-9515-4556-80cf-d0c17765362a" xsi:nil="true"/>
    <Teachers xmlns="c5acc3d5-9515-4556-80cf-d0c17765362a">
      <UserInfo>
        <DisplayName/>
        <AccountId xsi:nil="true"/>
        <AccountType/>
      </UserInfo>
    </Teachers>
    <Invited_Students xmlns="c5acc3d5-9515-4556-80cf-d0c17765362a" xsi:nil="true"/>
    <TeamsChannelId xmlns="c5acc3d5-9515-4556-80cf-d0c17765362a" xsi:nil="true"/>
    <Is_Collaboration_Space_Locked xmlns="c5acc3d5-9515-4556-80cf-d0c17765362a" xsi:nil="true"/>
    <Self_Registration_Enabled xmlns="c5acc3d5-9515-4556-80cf-d0c17765362a" xsi:nil="true"/>
    <CultureName xmlns="c5acc3d5-9515-4556-80cf-d0c17765362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109C821CEE784584F592EA6FE02CD6" ma:contentTypeVersion="36" ma:contentTypeDescription="Create a new document." ma:contentTypeScope="" ma:versionID="91ff8307bd00bc46c86ef446009c8b98">
  <xsd:schema xmlns:xsd="http://www.w3.org/2001/XMLSchema" xmlns:xs="http://www.w3.org/2001/XMLSchema" xmlns:p="http://schemas.microsoft.com/office/2006/metadata/properties" xmlns:ns1="http://schemas.microsoft.com/sharepoint/v3" xmlns:ns3="36e161fe-5236-495b-8b8e-5324d5312dcc" xmlns:ns4="c5acc3d5-9515-4556-80cf-d0c17765362a" targetNamespace="http://schemas.microsoft.com/office/2006/metadata/properties" ma:root="true" ma:fieldsID="4cc5602e9b5e42bda1eda1776837c1af" ns1:_="" ns3:_="" ns4:_="">
    <xsd:import namespace="http://schemas.microsoft.com/sharepoint/v3"/>
    <xsd:import namespace="36e161fe-5236-495b-8b8e-5324d5312dcc"/>
    <xsd:import namespace="c5acc3d5-9515-4556-80cf-d0c17765362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1:_ip_UnifiedCompliancePolicyProperties" minOccurs="0"/>
                <xsd:element ref="ns1:_ip_UnifiedCompliancePolicyUIAction" minOccurs="0"/>
                <xsd:element ref="ns4:Self_Registration_Enabled0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Templates" minOccurs="0"/>
                <xsd:element ref="ns4:MediaServiceAutoTags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161fe-5236-495b-8b8e-5324d5312dc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cc3d5-9515-4556-80cf-d0c17765362a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Self_Registration_Enabled0" ma:index="27" nillable="true" ma:displayName="Self Registration Enabled" ma:internalName="Self_Registration_Enabled0">
      <xsd:simpleType>
        <xsd:restriction base="dms:Boolean"/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Templates" ma:index="31" nillable="true" ma:displayName="Templates" ma:internalName="Templates">
      <xsd:simpleType>
        <xsd:restriction base="dms:Note">
          <xsd:maxLength value="255"/>
        </xsd:restriction>
      </xsd:simpleType>
    </xsd:element>
    <xsd:element name="MediaServiceAutoTags" ma:index="32" nillable="true" ma:displayName="MediaServiceAutoTags" ma:internalName="MediaServiceAutoTags" ma:readOnly="true">
      <xsd:simpleType>
        <xsd:restriction base="dms:Text"/>
      </xsd:simpleType>
    </xsd:element>
    <xsd:element name="MediaServiceLocation" ma:index="3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TeamsChannelId" ma:index="36" nillable="true" ma:displayName="Teams Channel Id" ma:internalName="TeamsChannelId">
      <xsd:simpleType>
        <xsd:restriction base="dms:Text"/>
      </xsd:simpleType>
    </xsd:element>
    <xsd:element name="Math_Settings" ma:index="37" nillable="true" ma:displayName="Math Settings" ma:internalName="Math_Settings">
      <xsd:simpleType>
        <xsd:restriction base="dms:Text"/>
      </xsd:simpleType>
    </xsd:element>
    <xsd:element name="Distribution_Groups" ma:index="38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9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  <xsd:element name="MediaServiceAutoKeyPoints" ma:index="4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4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A28F1A-A4BF-478D-A057-A420131488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0BBC3F-1E96-4C38-9A04-EF90968C6609}">
  <ds:schemaRefs>
    <ds:schemaRef ds:uri="http://purl.org/dc/elements/1.1/"/>
    <ds:schemaRef ds:uri="http://schemas.microsoft.com/office/2006/metadata/properties"/>
    <ds:schemaRef ds:uri="c5acc3d5-9515-4556-80cf-d0c17765362a"/>
    <ds:schemaRef ds:uri="http://schemas.microsoft.com/sharepoint/v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6e161fe-5236-495b-8b8e-5324d5312d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C3880F2-63DC-4E87-BB36-493F9497E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6e161fe-5236-495b-8b8e-5324d5312dcc"/>
    <ds:schemaRef ds:uri="c5acc3d5-9515-4556-80cf-d0c1776536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1916</TotalTime>
  <Words>384</Words>
  <Application>Microsoft Office PowerPoint</Application>
  <PresentationFormat>Widescreen</PresentationFormat>
  <Paragraphs>57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Lato</vt:lpstr>
      <vt:lpstr>Wingdings</vt:lpstr>
      <vt:lpstr>Custom Design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 Minssen</dc:creator>
  <cp:lastModifiedBy>Karen McLeer</cp:lastModifiedBy>
  <cp:revision>34</cp:revision>
  <cp:lastPrinted>2020-10-06T13:55:15Z</cp:lastPrinted>
  <dcterms:created xsi:type="dcterms:W3CDTF">2020-10-02T19:46:11Z</dcterms:created>
  <dcterms:modified xsi:type="dcterms:W3CDTF">2021-04-06T13:40:11Z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0x01010090109C821CEE784584F592EA6FE02CD6</vt:lpwstr>
  </property>
</Properties>
</file>